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9" r:id="rId4"/>
    <p:sldId id="260" r:id="rId5"/>
    <p:sldId id="261" r:id="rId6"/>
    <p:sldId id="258"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62" autoAdjust="0"/>
  </p:normalViewPr>
  <p:slideViewPr>
    <p:cSldViewPr>
      <p:cViewPr varScale="1">
        <p:scale>
          <a:sx n="67" d="100"/>
          <a:sy n="67" d="100"/>
        </p:scale>
        <p:origin x="-16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8A6E66-1DC7-4EC4-A8B3-C8727A832202}" type="datetimeFigureOut">
              <a:rPr lang="en-US" smtClean="0"/>
              <a:t>2/21/2014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319B6-B943-4663-879B-1551F238AB6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topic is about La </a:t>
            </a:r>
            <a:r>
              <a:rPr lang="en-US" dirty="0" err="1" smtClean="0"/>
              <a:t>Virgen</a:t>
            </a:r>
            <a:r>
              <a:rPr lang="en-US" baseline="0" dirty="0" smtClean="0"/>
              <a:t> de Guadalupe, also famously known as the Virgin Mary. When I saw this name earlier in the readings and apart of concept research tasks, I knew exactly what this was referring to. However, I do not know much about this topic other than its roots in </a:t>
            </a:r>
            <a:r>
              <a:rPr lang="en-US" baseline="0" dirty="0" err="1" smtClean="0"/>
              <a:t>Catholism</a:t>
            </a:r>
            <a:r>
              <a:rPr lang="en-US" baseline="0" dirty="0" smtClean="0"/>
              <a:t>. So, what I found most interesting is the general knowledge of her placement in the world, how the depictions of Juan Diego came across his visions and how her influence and importance in the Mexican culture has evolved from then until today.</a:t>
            </a:r>
            <a:endParaRPr lang="en-US" dirty="0"/>
          </a:p>
        </p:txBody>
      </p:sp>
      <p:sp>
        <p:nvSpPr>
          <p:cNvPr id="4" name="Slide Number Placeholder 3"/>
          <p:cNvSpPr>
            <a:spLocks noGrp="1"/>
          </p:cNvSpPr>
          <p:nvPr>
            <p:ph type="sldNum" sz="quarter" idx="10"/>
          </p:nvPr>
        </p:nvSpPr>
        <p:spPr/>
        <p:txBody>
          <a:bodyPr/>
          <a:lstStyle/>
          <a:p>
            <a:fld id="{E77319B6-B943-4663-879B-1551F238AB6E}"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 have found out in researching The lady of Guadalupe</a:t>
            </a:r>
            <a:r>
              <a:rPr lang="en-US" baseline="0" dirty="0" smtClean="0"/>
              <a:t> is that she was first “discovered” or seen on the day of December 9</a:t>
            </a:r>
            <a:r>
              <a:rPr lang="en-US" baseline="30000" dirty="0" smtClean="0"/>
              <a:t>th</a:t>
            </a:r>
            <a:r>
              <a:rPr lang="en-US" baseline="0" dirty="0" smtClean="0"/>
              <a:t>, 1531 when Juan Diego was on his way to a mass and </a:t>
            </a:r>
            <a:r>
              <a:rPr lang="en-US" dirty="0" smtClean="0"/>
              <a:t>catechism class</a:t>
            </a:r>
            <a:r>
              <a:rPr lang="en-US" baseline="0" dirty="0" smtClean="0"/>
              <a:t> in </a:t>
            </a:r>
            <a:r>
              <a:rPr lang="en-US" dirty="0" err="1" smtClean="0"/>
              <a:t>Tlatelolco</a:t>
            </a:r>
            <a:r>
              <a:rPr lang="en-US" dirty="0" smtClean="0"/>
              <a:t>. As</a:t>
            </a:r>
            <a:r>
              <a:rPr lang="en-US" baseline="0" dirty="0" smtClean="0"/>
              <a:t> we know, the image of the Lady of Guadalupe is completely and fully from the iconic-resemblance of the Virgin Mary, who comes from the Catholic background. Aside from this fact, at the time of the Spanish Conquest of 1519 to 1521, the lately religiously-</a:t>
            </a:r>
            <a:r>
              <a:rPr lang="en-US" baseline="0" dirty="0" err="1" smtClean="0"/>
              <a:t>crossovered</a:t>
            </a:r>
            <a:r>
              <a:rPr lang="en-US" baseline="0" dirty="0" smtClean="0"/>
              <a:t> Indians were seen worshiping their new </a:t>
            </a:r>
            <a:r>
              <a:rPr lang="en-US" baseline="0" dirty="0" err="1" smtClean="0"/>
              <a:t>Tonantzin</a:t>
            </a:r>
            <a:r>
              <a:rPr lang="en-US" baseline="0" dirty="0" smtClean="0"/>
              <a:t>, which more than likely was La </a:t>
            </a:r>
            <a:r>
              <a:rPr lang="en-US" baseline="0" dirty="0" err="1" smtClean="0"/>
              <a:t>Virgen</a:t>
            </a:r>
            <a:r>
              <a:rPr lang="en-US" baseline="0" dirty="0" smtClean="0"/>
              <a:t> de Guadalupe. What I found really interesting was the means behind the background depicted behind the Lady of Guadalupe. She is to be clothed under the sun and the moon located below her feet. She is also depicted as to have upon her head a crown of twelve stars. Translation is connected to her by her other name known as the Woman of the Apocalypse.</a:t>
            </a:r>
            <a:endParaRPr lang="en-US" dirty="0"/>
          </a:p>
        </p:txBody>
      </p:sp>
      <p:sp>
        <p:nvSpPr>
          <p:cNvPr id="4" name="Slide Number Placeholder 3"/>
          <p:cNvSpPr>
            <a:spLocks noGrp="1"/>
          </p:cNvSpPr>
          <p:nvPr>
            <p:ph type="sldNum" sz="quarter" idx="10"/>
          </p:nvPr>
        </p:nvSpPr>
        <p:spPr/>
        <p:txBody>
          <a:bodyPr/>
          <a:lstStyle/>
          <a:p>
            <a:fld id="{E77319B6-B943-4663-879B-1551F238AB6E}"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a:t>
            </a:r>
            <a:r>
              <a:rPr lang="en-US" baseline="0" dirty="0" smtClean="0"/>
              <a:t> have heard that Juan Diego had seen a vision of the Virgin, yet I was mostly interested in how and what he may have saw. Little did I know he saw her not just once, but five times. The first was on his way to a Mass and </a:t>
            </a:r>
            <a:r>
              <a:rPr lang="en-US" dirty="0" smtClean="0"/>
              <a:t>catechism class. He was walking by </a:t>
            </a:r>
            <a:r>
              <a:rPr lang="en-US" dirty="0" err="1" smtClean="0"/>
              <a:t>Tepeyac</a:t>
            </a:r>
            <a:r>
              <a:rPr lang="en-US" dirty="0" smtClean="0"/>
              <a:t> Hill when a </a:t>
            </a:r>
            <a:r>
              <a:rPr lang="en-US" dirty="0" err="1" smtClean="0"/>
              <a:t>a</a:t>
            </a:r>
            <a:r>
              <a:rPr lang="en-US" dirty="0" smtClean="0"/>
              <a:t> bright light caught his attention. Soon after he</a:t>
            </a:r>
            <a:r>
              <a:rPr lang="en-US" baseline="0" dirty="0" smtClean="0"/>
              <a:t> heard music and a feminine voice call out to him. As he was drowning within her aurora that filled him with immeasurable joy and peace, she had instructed him to go to Mexico city. </a:t>
            </a:r>
            <a:r>
              <a:rPr lang="en-US" dirty="0" smtClean="0"/>
              <a:t>The second happened due to the Bishop not believing him and upon his return to the hill, she was waiting there for him. The third time Juan</a:t>
            </a:r>
            <a:r>
              <a:rPr lang="en-US" baseline="0" dirty="0" smtClean="0"/>
              <a:t> needed proof and asked the Mistress for help. She grants his petition only to find out he could not follow through due to the severe illness that fell upon his Uncle. The fourth has Juan on his way to the Bishop to come to his dying Uncle only to be stopped by his vision of the Lady of Guadalupe down by the roadside. Juan had explained his troubles. The Lady had assured him with kindness and confirmation that everything would be well, so that he could continue on the mission he cared to have proof for the Bishop. She instructs him to cut flowers from the top of the hill and take them to him. Eventually, both the  Bishop and Juan are in shock by the flowers found to have grown in an area where flowers could not bloom and the flowers taken were among the  fabric where </a:t>
            </a:r>
            <a:r>
              <a:rPr lang="en-US" baseline="0" dirty="0" err="1" smtClean="0"/>
              <a:t>niether</a:t>
            </a:r>
            <a:r>
              <a:rPr lang="en-US" baseline="0" dirty="0" smtClean="0"/>
              <a:t> had put them. The final time is she meets the uncle and heals him of his ailment.</a:t>
            </a:r>
            <a:endParaRPr lang="en-US" dirty="0"/>
          </a:p>
        </p:txBody>
      </p:sp>
      <p:sp>
        <p:nvSpPr>
          <p:cNvPr id="4" name="Slide Number Placeholder 3"/>
          <p:cNvSpPr>
            <a:spLocks noGrp="1"/>
          </p:cNvSpPr>
          <p:nvPr>
            <p:ph type="sldNum" sz="quarter" idx="10"/>
          </p:nvPr>
        </p:nvSpPr>
        <p:spPr/>
        <p:txBody>
          <a:bodyPr/>
          <a:lstStyle/>
          <a:p>
            <a:fld id="{E77319B6-B943-4663-879B-1551F238AB6E}"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image made by Juan</a:t>
            </a:r>
            <a:r>
              <a:rPr lang="en-US" baseline="0" dirty="0" smtClean="0"/>
              <a:t> Diego visions of La </a:t>
            </a:r>
            <a:r>
              <a:rPr lang="en-US" baseline="0" dirty="0" err="1" smtClean="0"/>
              <a:t>Virgen</a:t>
            </a:r>
            <a:r>
              <a:rPr lang="en-US" baseline="0" dirty="0" smtClean="0"/>
              <a:t> de Guadalupe is portrayed in the Roman Catholic Church known as the Basilica of Our Lady of Guadalupe. It is said that this Church located on the hill of </a:t>
            </a:r>
            <a:r>
              <a:rPr lang="en-US" sz="1200" kern="1200" dirty="0" err="1" smtClean="0">
                <a:solidFill>
                  <a:schemeClr val="tx1"/>
                </a:solidFill>
                <a:latin typeface="+mn-lt"/>
                <a:ea typeface="+mn-ea"/>
                <a:cs typeface="+mn-cs"/>
              </a:rPr>
              <a:t>Tepeyac</a:t>
            </a:r>
            <a:r>
              <a:rPr lang="en-US" sz="1200" kern="1200" dirty="0" smtClean="0">
                <a:solidFill>
                  <a:schemeClr val="tx1"/>
                </a:solidFill>
                <a:latin typeface="+mn-lt"/>
                <a:ea typeface="+mn-ea"/>
                <a:cs typeface="+mn-cs"/>
              </a:rPr>
              <a:t> located in the city of Mexico is</a:t>
            </a:r>
            <a:r>
              <a:rPr lang="en-US" sz="1200" kern="1200" baseline="0" dirty="0" smtClean="0">
                <a:solidFill>
                  <a:schemeClr val="tx1"/>
                </a:solidFill>
                <a:latin typeface="+mn-lt"/>
                <a:ea typeface="+mn-ea"/>
                <a:cs typeface="+mn-cs"/>
              </a:rPr>
              <a:t> the most visited shrine to date. In the year of 1999,a faithful amount of about 12 million people visit the Basilica to pay their time to the Lady of Guadalupe. I am astounded to see such a movement and belief within this woman. Not only has this woman become such an icon for Mexico, yet people believe, just like the materialistic items made of Jesus Christ, the same from this woman’s presence can heal the sick, offer protection from harmful entities, or possess supernatural powers among itself. This image is also seen flooding into movies and tattoos upon people body of a part of people household items or even a person shrine is created within someone’s home. I believe that the history and iconic movement of this woman is both astounding and shocking, basing the facts or ideas on the history one man’s experience leading </a:t>
            </a:r>
            <a:r>
              <a:rPr lang="en-US" sz="1200" kern="1200" baseline="0" smtClean="0">
                <a:solidFill>
                  <a:schemeClr val="tx1"/>
                </a:solidFill>
                <a:latin typeface="+mn-lt"/>
                <a:ea typeface="+mn-ea"/>
                <a:cs typeface="+mn-cs"/>
              </a:rPr>
              <a:t>to a </a:t>
            </a:r>
            <a:r>
              <a:rPr lang="en-US" sz="1200" kern="1200" baseline="0" dirty="0" smtClean="0">
                <a:solidFill>
                  <a:schemeClr val="tx1"/>
                </a:solidFill>
                <a:latin typeface="+mn-lt"/>
                <a:ea typeface="+mn-ea"/>
                <a:cs typeface="+mn-cs"/>
              </a:rPr>
              <a:t>belief system that </a:t>
            </a:r>
            <a:r>
              <a:rPr lang="en-US" sz="1200" kern="1200" baseline="0" smtClean="0">
                <a:solidFill>
                  <a:schemeClr val="tx1"/>
                </a:solidFill>
                <a:latin typeface="+mn-lt"/>
                <a:ea typeface="+mn-ea"/>
                <a:cs typeface="+mn-cs"/>
              </a:rPr>
              <a:t>has influenced </a:t>
            </a:r>
            <a:r>
              <a:rPr lang="en-US" sz="1200" kern="1200" baseline="0" dirty="0" smtClean="0">
                <a:solidFill>
                  <a:schemeClr val="tx1"/>
                </a:solidFill>
                <a:latin typeface="+mn-lt"/>
                <a:ea typeface="+mn-ea"/>
                <a:cs typeface="+mn-cs"/>
              </a:rPr>
              <a:t>a whole culture and tradition.</a:t>
            </a:r>
            <a:endParaRPr lang="en-US" dirty="0"/>
          </a:p>
        </p:txBody>
      </p:sp>
      <p:sp>
        <p:nvSpPr>
          <p:cNvPr id="4" name="Slide Number Placeholder 3"/>
          <p:cNvSpPr>
            <a:spLocks noGrp="1"/>
          </p:cNvSpPr>
          <p:nvPr>
            <p:ph type="sldNum" sz="quarter" idx="10"/>
          </p:nvPr>
        </p:nvSpPr>
        <p:spPr/>
        <p:txBody>
          <a:bodyPr/>
          <a:lstStyle/>
          <a:p>
            <a:fld id="{E77319B6-B943-4663-879B-1551F238AB6E}"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2083D091-2BAD-4944-BCC3-B88C4FACC5E8}" type="datetimeFigureOut">
              <a:rPr lang="en-US" smtClean="0"/>
              <a:t>2/21/2014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A9873E93-3D6B-4638-8550-E72978AA7BF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83D091-2BAD-4944-BCC3-B88C4FACC5E8}" type="datetimeFigureOut">
              <a:rPr lang="en-US" smtClean="0"/>
              <a:t>2/21/2014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9873E93-3D6B-4638-8550-E72978AA7B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83D091-2BAD-4944-BCC3-B88C4FACC5E8}" type="datetimeFigureOut">
              <a:rPr lang="en-US" smtClean="0"/>
              <a:t>2/21/2014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9873E93-3D6B-4638-8550-E72978AA7BF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83D091-2BAD-4944-BCC3-B88C4FACC5E8}" type="datetimeFigureOut">
              <a:rPr lang="en-US" smtClean="0"/>
              <a:t>2/21/2014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9873E93-3D6B-4638-8550-E72978AA7BF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083D091-2BAD-4944-BCC3-B88C4FACC5E8}" type="datetimeFigureOut">
              <a:rPr lang="en-US" smtClean="0"/>
              <a:t>2/21/2014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9873E93-3D6B-4638-8550-E72978AA7BF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83D091-2BAD-4944-BCC3-B88C4FACC5E8}" type="datetimeFigureOut">
              <a:rPr lang="en-US" smtClean="0"/>
              <a:t>2/21/2014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9873E93-3D6B-4638-8550-E72978AA7BF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083D091-2BAD-4944-BCC3-B88C4FACC5E8}" type="datetimeFigureOut">
              <a:rPr lang="en-US" smtClean="0"/>
              <a:t>2/21/2014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9873E93-3D6B-4638-8550-E72978AA7BF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083D091-2BAD-4944-BCC3-B88C4FACC5E8}" type="datetimeFigureOut">
              <a:rPr lang="en-US" smtClean="0"/>
              <a:t>2/21/2014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9873E93-3D6B-4638-8550-E72978AA7BF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083D091-2BAD-4944-BCC3-B88C4FACC5E8}" type="datetimeFigureOut">
              <a:rPr lang="en-US" smtClean="0"/>
              <a:t>2/21/2014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9873E93-3D6B-4638-8550-E72978AA7B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83D091-2BAD-4944-BCC3-B88C4FACC5E8}" type="datetimeFigureOut">
              <a:rPr lang="en-US" smtClean="0"/>
              <a:t>2/21/2014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9873E93-3D6B-4638-8550-E72978AA7BF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83D091-2BAD-4944-BCC3-B88C4FACC5E8}" type="datetimeFigureOut">
              <a:rPr lang="en-US" smtClean="0"/>
              <a:t>2/21/2014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9873E93-3D6B-4638-8550-E72978AA7BFB}"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083D091-2BAD-4944-BCC3-B88C4FACC5E8}" type="datetimeFigureOut">
              <a:rPr lang="en-US" smtClean="0"/>
              <a:t>2/21/2014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9873E93-3D6B-4638-8550-E72978AA7BF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hyperlink" Target="http://www.latintimes.com/who-virgen-de-guadalupe-brief-history-saint-so-important-mexican-culture-136817" TargetMode="External"/><Relationship Id="rId3" Type="http://schemas.openxmlformats.org/officeDocument/2006/relationships/hyperlink" Target="http://highlighthollywood.com/wp-content/uploads/2013/11/La_Virgen_De_Guadalupe_Dios_Inantzin_photo_2.jpg" TargetMode="External"/><Relationship Id="rId7" Type="http://schemas.openxmlformats.org/officeDocument/2006/relationships/hyperlink" Target="http://www.queenoftheamericasguild.org/BriefHistoryNew.html" TargetMode="External"/><Relationship Id="rId2" Type="http://schemas.openxmlformats.org/officeDocument/2006/relationships/hyperlink" Target="http://upload.wikimedia.org/wikipedia/commons/e/ea/Our_Lady_of_Guadalupe.JPGhttp:/upload.wikimedia.org/wikipedia/commons/2/2c/Virgen_de_guadalupe1.jpg" TargetMode="External"/><Relationship Id="rId1" Type="http://schemas.openxmlformats.org/officeDocument/2006/relationships/slideLayout" Target="../slideLayouts/slideLayout2.xml"/><Relationship Id="rId6" Type="http://schemas.openxmlformats.org/officeDocument/2006/relationships/hyperlink" Target="http://imagenesdelavirgendeguadalupe.com/wp-content/uploads/2013/07/imagenes-de-la-virgen-de-guadalupe-en-mexico-5.jpg" TargetMode="External"/><Relationship Id="rId5" Type="http://schemas.openxmlformats.org/officeDocument/2006/relationships/hyperlink" Target="http://farm8.staticflickr.com/7062/6893959451_825c54c526_z.jpg" TargetMode="External"/><Relationship Id="rId4" Type="http://schemas.openxmlformats.org/officeDocument/2006/relationships/hyperlink" Target="http://librako.files.wordpress.com/2012/12/aparicion-virgen-de-guadalupe.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 </a:t>
            </a:r>
            <a:r>
              <a:rPr lang="en-US" dirty="0" err="1" smtClean="0"/>
              <a:t>Virgen</a:t>
            </a:r>
            <a:r>
              <a:rPr lang="en-US" dirty="0" smtClean="0"/>
              <a:t> de Guadalupe</a:t>
            </a:r>
            <a:endParaRPr lang="en-US" dirty="0"/>
          </a:p>
        </p:txBody>
      </p:sp>
      <p:sp>
        <p:nvSpPr>
          <p:cNvPr id="3" name="Subtitle 2"/>
          <p:cNvSpPr>
            <a:spLocks noGrp="1"/>
          </p:cNvSpPr>
          <p:nvPr>
            <p:ph type="subTitle" idx="1"/>
          </p:nvPr>
        </p:nvSpPr>
        <p:spPr>
          <a:xfrm>
            <a:off x="722376" y="3685032"/>
            <a:ext cx="7772400" cy="2639568"/>
          </a:xfrm>
        </p:spPr>
        <p:txBody>
          <a:bodyPr/>
          <a:lstStyle/>
          <a:p>
            <a:r>
              <a:rPr lang="en-US" dirty="0" smtClean="0"/>
              <a:t>Jenna de </a:t>
            </a:r>
            <a:r>
              <a:rPr lang="en-US" dirty="0" err="1" smtClean="0"/>
              <a:t>Vries</a:t>
            </a:r>
            <a:endParaRPr lang="en-US" dirty="0" smtClean="0"/>
          </a:p>
          <a:p>
            <a:r>
              <a:rPr lang="en-US" dirty="0" smtClean="0"/>
              <a:t>Mini Research Assignment_SEM1</a:t>
            </a:r>
          </a:p>
          <a:p>
            <a:r>
              <a:rPr lang="en-US" dirty="0" smtClean="0"/>
              <a:t>SPAN 308-90</a:t>
            </a:r>
          </a:p>
          <a:p>
            <a:r>
              <a:rPr lang="en-US" dirty="0" smtClean="0"/>
              <a:t>CSUMB</a:t>
            </a:r>
          </a:p>
          <a:p>
            <a:r>
              <a:rPr lang="en-US" dirty="0" smtClean="0"/>
              <a:t>Mr. Adrian Andrade</a:t>
            </a:r>
          </a:p>
          <a:p>
            <a:r>
              <a:rPr lang="en-US" dirty="0" smtClean="0"/>
              <a:t>Spring 2014</a:t>
            </a:r>
          </a:p>
          <a:p>
            <a:r>
              <a:rPr lang="en-US" dirty="0" smtClean="0"/>
              <a:t>February 21</a:t>
            </a:r>
            <a:r>
              <a:rPr lang="en-US" baseline="30000" dirty="0" smtClean="0"/>
              <a:t>st</a:t>
            </a:r>
            <a:r>
              <a:rPr lang="en-US" dirty="0" smtClean="0"/>
              <a:t>, 2014</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777240"/>
          </a:xfrm>
        </p:spPr>
        <p:txBody>
          <a:bodyPr/>
          <a:lstStyle/>
          <a:p>
            <a:pPr algn="ctr"/>
            <a:r>
              <a:rPr lang="en-US" dirty="0" smtClean="0"/>
              <a:t>.:La </a:t>
            </a:r>
            <a:r>
              <a:rPr lang="en-US" dirty="0" err="1" smtClean="0"/>
              <a:t>Virgen</a:t>
            </a:r>
            <a:r>
              <a:rPr lang="en-US" dirty="0" smtClean="0"/>
              <a:t> de Guadalupe:.</a:t>
            </a:r>
            <a:endParaRPr lang="en-US" dirty="0"/>
          </a:p>
        </p:txBody>
      </p:sp>
      <p:pic>
        <p:nvPicPr>
          <p:cNvPr id="4" name="Content Placeholder 3" descr="Virgen_de_guadalupe1.jpg"/>
          <p:cNvPicPr>
            <a:picLocks noGrp="1" noChangeAspect="1"/>
          </p:cNvPicPr>
          <p:nvPr>
            <p:ph idx="1"/>
          </p:nvPr>
        </p:nvPicPr>
        <p:blipFill>
          <a:blip r:embed="rId3" cstate="print"/>
          <a:stretch>
            <a:fillRect/>
          </a:stretch>
        </p:blipFill>
        <p:spPr>
          <a:xfrm flipH="1">
            <a:off x="1066800" y="1219200"/>
            <a:ext cx="2883894" cy="4641850"/>
          </a:xfrm>
        </p:spPr>
      </p:pic>
      <p:sp>
        <p:nvSpPr>
          <p:cNvPr id="5" name="TextBox 4"/>
          <p:cNvSpPr txBox="1"/>
          <p:nvPr/>
        </p:nvSpPr>
        <p:spPr>
          <a:xfrm>
            <a:off x="4419600" y="1295400"/>
            <a:ext cx="4038600" cy="4801314"/>
          </a:xfrm>
          <a:prstGeom prst="rect">
            <a:avLst/>
          </a:prstGeom>
          <a:noFill/>
        </p:spPr>
        <p:txBody>
          <a:bodyPr wrap="square" rtlCol="0">
            <a:spAutoFit/>
          </a:bodyPr>
          <a:lstStyle/>
          <a:p>
            <a:pPr algn="ctr">
              <a:buFont typeface="Wingdings" pitchFamily="2" charset="2"/>
              <a:buChar char="v"/>
            </a:pPr>
            <a:r>
              <a:rPr lang="en-US" sz="3200" dirty="0" smtClean="0"/>
              <a:t> Brief History / Origin</a:t>
            </a:r>
          </a:p>
          <a:p>
            <a:pPr>
              <a:buFont typeface="Wingdings" pitchFamily="2" charset="2"/>
              <a:buChar char="v"/>
            </a:pPr>
            <a:endParaRPr lang="en-US" sz="3200" dirty="0" smtClean="0"/>
          </a:p>
          <a:p>
            <a:pPr algn="ctr">
              <a:buFont typeface="Wingdings" pitchFamily="2" charset="2"/>
              <a:buChar char="v"/>
            </a:pPr>
            <a:r>
              <a:rPr lang="en-US" sz="3200" dirty="0"/>
              <a:t> </a:t>
            </a:r>
            <a:r>
              <a:rPr lang="en-US" sz="3200" dirty="0" smtClean="0"/>
              <a:t>The “5” hallucinations to Juan Diego</a:t>
            </a:r>
          </a:p>
          <a:p>
            <a:pPr>
              <a:buFont typeface="Wingdings" pitchFamily="2" charset="2"/>
              <a:buChar char="v"/>
            </a:pPr>
            <a:endParaRPr lang="en-US" sz="3200" dirty="0" smtClean="0"/>
          </a:p>
          <a:p>
            <a:pPr algn="ctr">
              <a:buFont typeface="Wingdings" pitchFamily="2" charset="2"/>
              <a:buChar char="v"/>
            </a:pPr>
            <a:r>
              <a:rPr lang="en-US" sz="3200" dirty="0" smtClean="0"/>
              <a:t>Influence and Importance </a:t>
            </a: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762000"/>
          </a:xfrm>
        </p:spPr>
        <p:txBody>
          <a:bodyPr/>
          <a:lstStyle/>
          <a:p>
            <a:r>
              <a:rPr lang="en-US" dirty="0" smtClean="0"/>
              <a:t>Brief History / Origin</a:t>
            </a:r>
            <a:endParaRPr lang="en-US" dirty="0"/>
          </a:p>
        </p:txBody>
      </p:sp>
      <p:pic>
        <p:nvPicPr>
          <p:cNvPr id="4" name="Content Placeholder 3" descr="Our_Lady_of_Guadalupe.JPG"/>
          <p:cNvPicPr>
            <a:picLocks noGrp="1" noChangeAspect="1"/>
          </p:cNvPicPr>
          <p:nvPr>
            <p:ph idx="1"/>
          </p:nvPr>
        </p:nvPicPr>
        <p:blipFill>
          <a:blip r:embed="rId3" cstate="print"/>
          <a:stretch>
            <a:fillRect/>
          </a:stretch>
        </p:blipFill>
        <p:spPr>
          <a:xfrm>
            <a:off x="5334000" y="1524000"/>
            <a:ext cx="3140869" cy="4187825"/>
          </a:xfrm>
        </p:spPr>
      </p:pic>
      <p:sp>
        <p:nvSpPr>
          <p:cNvPr id="5" name="TextBox 4"/>
          <p:cNvSpPr txBox="1"/>
          <p:nvPr/>
        </p:nvSpPr>
        <p:spPr>
          <a:xfrm>
            <a:off x="990600" y="1524001"/>
            <a:ext cx="3886200" cy="4062651"/>
          </a:xfrm>
          <a:prstGeom prst="rect">
            <a:avLst/>
          </a:prstGeom>
          <a:noFill/>
        </p:spPr>
        <p:txBody>
          <a:bodyPr wrap="square" rtlCol="0">
            <a:spAutoFit/>
          </a:bodyPr>
          <a:lstStyle/>
          <a:p>
            <a:pPr>
              <a:buFont typeface="Wingdings" pitchFamily="2" charset="2"/>
              <a:buChar char="v"/>
            </a:pPr>
            <a:r>
              <a:rPr lang="en-US" sz="2400" dirty="0" smtClean="0"/>
              <a:t> December 9, 1531 – Lady of </a:t>
            </a:r>
            <a:r>
              <a:rPr lang="en-US" sz="2400" dirty="0"/>
              <a:t>G</a:t>
            </a:r>
            <a:r>
              <a:rPr lang="en-US" sz="2400" dirty="0" smtClean="0"/>
              <a:t>uadalupe appears</a:t>
            </a:r>
          </a:p>
          <a:p>
            <a:pPr>
              <a:buFont typeface="Wingdings" pitchFamily="2" charset="2"/>
              <a:buChar char="v"/>
            </a:pPr>
            <a:endParaRPr lang="en-US" sz="2400" dirty="0" smtClean="0"/>
          </a:p>
          <a:p>
            <a:pPr>
              <a:buFont typeface="Wingdings" pitchFamily="2" charset="2"/>
              <a:buChar char="v"/>
            </a:pPr>
            <a:r>
              <a:rPr lang="en-US" sz="2400" dirty="0"/>
              <a:t> </a:t>
            </a:r>
            <a:r>
              <a:rPr lang="en-US" sz="2400" dirty="0" smtClean="0"/>
              <a:t>Virgin Mary – </a:t>
            </a:r>
            <a:r>
              <a:rPr lang="en-US" sz="2400" dirty="0" err="1" smtClean="0"/>
              <a:t>Tonantzin</a:t>
            </a:r>
            <a:r>
              <a:rPr lang="en-US" sz="2400" dirty="0" smtClean="0"/>
              <a:t> / Catholic derived</a:t>
            </a:r>
          </a:p>
          <a:p>
            <a:pPr>
              <a:buFont typeface="Wingdings" pitchFamily="2" charset="2"/>
              <a:buChar char="v"/>
            </a:pPr>
            <a:endParaRPr lang="en-US" sz="2400" dirty="0"/>
          </a:p>
          <a:p>
            <a:pPr>
              <a:buFont typeface="Wingdings" pitchFamily="2" charset="2"/>
              <a:buChar char="v"/>
            </a:pPr>
            <a:r>
              <a:rPr lang="en-US" sz="2400" dirty="0" smtClean="0"/>
              <a:t> Behind the image</a:t>
            </a:r>
          </a:p>
          <a:p>
            <a:pPr>
              <a:buFont typeface="Wingdings" pitchFamily="2" charset="2"/>
              <a:buChar char="v"/>
            </a:pPr>
            <a:endParaRPr lang="en-US" sz="2400"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183880" cy="1051560"/>
          </a:xfrm>
        </p:spPr>
        <p:txBody>
          <a:bodyPr/>
          <a:lstStyle/>
          <a:p>
            <a:r>
              <a:rPr lang="en-US" dirty="0" smtClean="0"/>
              <a:t>Like “5” of the same dream~</a:t>
            </a:r>
            <a:endParaRPr lang="en-US" dirty="0"/>
          </a:p>
        </p:txBody>
      </p:sp>
      <p:pic>
        <p:nvPicPr>
          <p:cNvPr id="6" name="Content Placeholder 5" descr="aparicion-virgen-de-guadalupe.jpg"/>
          <p:cNvPicPr>
            <a:picLocks noGrp="1" noChangeAspect="1"/>
          </p:cNvPicPr>
          <p:nvPr>
            <p:ph idx="1"/>
          </p:nvPr>
        </p:nvPicPr>
        <p:blipFill>
          <a:blip r:embed="rId3" cstate="print"/>
          <a:stretch>
            <a:fillRect/>
          </a:stretch>
        </p:blipFill>
        <p:spPr>
          <a:xfrm>
            <a:off x="533401" y="914400"/>
            <a:ext cx="4048494" cy="3883025"/>
          </a:xfrm>
        </p:spPr>
      </p:pic>
      <p:sp>
        <p:nvSpPr>
          <p:cNvPr id="7" name="TextBox 6"/>
          <p:cNvSpPr txBox="1"/>
          <p:nvPr/>
        </p:nvSpPr>
        <p:spPr>
          <a:xfrm>
            <a:off x="4800600" y="914400"/>
            <a:ext cx="2971800" cy="5232202"/>
          </a:xfrm>
          <a:prstGeom prst="rect">
            <a:avLst/>
          </a:prstGeom>
          <a:noFill/>
        </p:spPr>
        <p:txBody>
          <a:bodyPr wrap="square" rtlCol="0">
            <a:spAutoFit/>
          </a:bodyPr>
          <a:lstStyle/>
          <a:p>
            <a:pPr>
              <a:buFont typeface="Wingdings" pitchFamily="2" charset="2"/>
              <a:buChar char="v"/>
            </a:pPr>
            <a:r>
              <a:rPr lang="en-US" sz="2000" dirty="0" smtClean="0"/>
              <a:t>First time &gt; Surprise! </a:t>
            </a:r>
          </a:p>
          <a:p>
            <a:pPr>
              <a:buFont typeface="Wingdings" pitchFamily="2" charset="2"/>
              <a:buChar char="v"/>
            </a:pPr>
            <a:endParaRPr lang="en-US" sz="2000" dirty="0" smtClean="0"/>
          </a:p>
          <a:p>
            <a:pPr>
              <a:buFont typeface="Wingdings" pitchFamily="2" charset="2"/>
              <a:buChar char="v"/>
            </a:pPr>
            <a:r>
              <a:rPr lang="en-US" sz="2000" dirty="0" smtClean="0"/>
              <a:t>Second time &gt; Report of Failure</a:t>
            </a:r>
          </a:p>
          <a:p>
            <a:pPr>
              <a:buFont typeface="Wingdings" pitchFamily="2" charset="2"/>
              <a:buChar char="v"/>
            </a:pPr>
            <a:endParaRPr lang="en-US" sz="2000" dirty="0" smtClean="0"/>
          </a:p>
          <a:p>
            <a:pPr>
              <a:buFont typeface="Wingdings" pitchFamily="2" charset="2"/>
              <a:buChar char="v"/>
            </a:pPr>
            <a:r>
              <a:rPr lang="en-US" sz="2000" dirty="0" smtClean="0"/>
              <a:t>Third time &gt; Proof leads to obstacle</a:t>
            </a:r>
          </a:p>
          <a:p>
            <a:pPr>
              <a:buFont typeface="Wingdings" pitchFamily="2" charset="2"/>
              <a:buChar char="v"/>
            </a:pPr>
            <a:endParaRPr lang="en-US" sz="2000" dirty="0" smtClean="0"/>
          </a:p>
          <a:p>
            <a:pPr>
              <a:buFont typeface="Wingdings" pitchFamily="2" charset="2"/>
              <a:buChar char="v"/>
            </a:pPr>
            <a:r>
              <a:rPr lang="en-US" sz="2000" dirty="0" smtClean="0"/>
              <a:t>Fourth time &gt; Flowers from a Rock?</a:t>
            </a:r>
          </a:p>
          <a:p>
            <a:pPr>
              <a:buFont typeface="Wingdings" pitchFamily="2" charset="2"/>
              <a:buChar char="v"/>
            </a:pPr>
            <a:endParaRPr lang="en-US" sz="2000" dirty="0" smtClean="0"/>
          </a:p>
          <a:p>
            <a:pPr>
              <a:buFont typeface="Wingdings" pitchFamily="2" charset="2"/>
              <a:buChar char="v"/>
            </a:pPr>
            <a:r>
              <a:rPr lang="en-US" sz="2000" dirty="0" smtClean="0"/>
              <a:t>Fifth time &gt; Healed of death </a:t>
            </a:r>
          </a:p>
          <a:p>
            <a:pPr>
              <a:buFont typeface="Wingdings" pitchFamily="2" charset="2"/>
              <a:buChar char="v"/>
            </a:pPr>
            <a:endParaRPr lang="en-US" dirty="0"/>
          </a:p>
          <a:p>
            <a:pPr>
              <a:buFont typeface="Wingdings" pitchFamily="2" charset="2"/>
              <a:buChar char="v"/>
            </a:pPr>
            <a:endParaRPr lang="en-US" dirty="0" smtClean="0"/>
          </a:p>
          <a:p>
            <a:pPr>
              <a:buFont typeface="Wingdings" pitchFamily="2" charset="2"/>
              <a:buChar char="v"/>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183880" cy="1051560"/>
          </a:xfrm>
        </p:spPr>
        <p:txBody>
          <a:bodyPr/>
          <a:lstStyle/>
          <a:p>
            <a:r>
              <a:rPr lang="en-US" dirty="0" smtClean="0"/>
              <a:t>Influence and Importance~</a:t>
            </a:r>
            <a:endParaRPr lang="en-US" dirty="0"/>
          </a:p>
        </p:txBody>
      </p:sp>
      <p:pic>
        <p:nvPicPr>
          <p:cNvPr id="4" name="Content Placeholder 3" descr="La_Virgen_De_Guadalupe_Dios_Inantzin_photo_2.jpg"/>
          <p:cNvPicPr>
            <a:picLocks noGrp="1" noChangeAspect="1"/>
          </p:cNvPicPr>
          <p:nvPr>
            <p:ph idx="1"/>
          </p:nvPr>
        </p:nvPicPr>
        <p:blipFill>
          <a:blip r:embed="rId3" cstate="print"/>
          <a:stretch>
            <a:fillRect/>
          </a:stretch>
        </p:blipFill>
        <p:spPr>
          <a:xfrm>
            <a:off x="533400" y="2514600"/>
            <a:ext cx="1674282" cy="2511424"/>
          </a:xfrm>
        </p:spPr>
      </p:pic>
      <p:pic>
        <p:nvPicPr>
          <p:cNvPr id="6" name="Picture 5" descr="6893959451_825c54c526_z.jpg"/>
          <p:cNvPicPr>
            <a:picLocks noChangeAspect="1"/>
          </p:cNvPicPr>
          <p:nvPr/>
        </p:nvPicPr>
        <p:blipFill>
          <a:blip r:embed="rId4" cstate="print"/>
          <a:stretch>
            <a:fillRect/>
          </a:stretch>
        </p:blipFill>
        <p:spPr>
          <a:xfrm>
            <a:off x="914400" y="609600"/>
            <a:ext cx="1463040" cy="1950720"/>
          </a:xfrm>
          <a:prstGeom prst="rect">
            <a:avLst/>
          </a:prstGeom>
        </p:spPr>
      </p:pic>
      <p:pic>
        <p:nvPicPr>
          <p:cNvPr id="7" name="Picture 6" descr="imagenes-de-la-virgen-de-guadalupe-en-mexico-5.jpg"/>
          <p:cNvPicPr>
            <a:picLocks noChangeAspect="1"/>
          </p:cNvPicPr>
          <p:nvPr/>
        </p:nvPicPr>
        <p:blipFill>
          <a:blip r:embed="rId5" cstate="print"/>
          <a:stretch>
            <a:fillRect/>
          </a:stretch>
        </p:blipFill>
        <p:spPr>
          <a:xfrm>
            <a:off x="6096000" y="3048000"/>
            <a:ext cx="2641207" cy="1798030"/>
          </a:xfrm>
          <a:prstGeom prst="rect">
            <a:avLst/>
          </a:prstGeom>
        </p:spPr>
      </p:pic>
      <p:sp>
        <p:nvSpPr>
          <p:cNvPr id="8" name="TextBox 7"/>
          <p:cNvSpPr txBox="1"/>
          <p:nvPr/>
        </p:nvSpPr>
        <p:spPr>
          <a:xfrm>
            <a:off x="2514600" y="914400"/>
            <a:ext cx="4153701" cy="3693319"/>
          </a:xfrm>
          <a:prstGeom prst="rect">
            <a:avLst/>
          </a:prstGeom>
          <a:noFill/>
        </p:spPr>
        <p:txBody>
          <a:bodyPr wrap="none" rtlCol="0">
            <a:spAutoFit/>
          </a:bodyPr>
          <a:lstStyle/>
          <a:p>
            <a:pPr>
              <a:buFont typeface="Wingdings" pitchFamily="2" charset="2"/>
              <a:buChar char="v"/>
            </a:pPr>
            <a:r>
              <a:rPr lang="en-US" dirty="0" smtClean="0"/>
              <a:t> </a:t>
            </a:r>
            <a:r>
              <a:rPr lang="en-US" sz="2400" dirty="0" smtClean="0"/>
              <a:t>Basilica – Image of the </a:t>
            </a:r>
          </a:p>
          <a:p>
            <a:r>
              <a:rPr lang="en-US" sz="2400" dirty="0"/>
              <a:t> </a:t>
            </a:r>
            <a:r>
              <a:rPr lang="en-US" sz="2400" dirty="0" smtClean="0"/>
              <a:t>   Lady of Guadalupe</a:t>
            </a:r>
          </a:p>
          <a:p>
            <a:endParaRPr lang="en-US" sz="2400" dirty="0"/>
          </a:p>
          <a:p>
            <a:pPr>
              <a:buFont typeface="Wingdings" pitchFamily="2" charset="2"/>
              <a:buChar char="v"/>
            </a:pPr>
            <a:r>
              <a:rPr lang="en-US" sz="2400" dirty="0" smtClean="0"/>
              <a:t> Symbol of Mexico</a:t>
            </a:r>
          </a:p>
          <a:p>
            <a:pPr>
              <a:buFont typeface="Wingdings" pitchFamily="2" charset="2"/>
              <a:buChar char="v"/>
            </a:pPr>
            <a:endParaRPr lang="en-US" sz="2400" dirty="0"/>
          </a:p>
          <a:p>
            <a:pPr>
              <a:buFont typeface="Wingdings" pitchFamily="2" charset="2"/>
              <a:buChar char="v"/>
            </a:pPr>
            <a:r>
              <a:rPr lang="en-US" sz="2400" dirty="0"/>
              <a:t> </a:t>
            </a:r>
            <a:r>
              <a:rPr lang="en-US" sz="2400" dirty="0" smtClean="0"/>
              <a:t>People’s Belief</a:t>
            </a:r>
          </a:p>
          <a:p>
            <a:pPr>
              <a:buFont typeface="Wingdings" pitchFamily="2" charset="2"/>
              <a:buChar char="v"/>
            </a:pPr>
            <a:endParaRPr lang="en-US" sz="2400" dirty="0"/>
          </a:p>
          <a:p>
            <a:pPr>
              <a:buFont typeface="Wingdings" pitchFamily="2" charset="2"/>
              <a:buChar char="v"/>
            </a:pPr>
            <a:r>
              <a:rPr lang="en-US" sz="2400" dirty="0" smtClean="0"/>
              <a:t> Modern Imagery </a:t>
            </a:r>
          </a:p>
          <a:p>
            <a:r>
              <a:rPr lang="en-US" sz="2400" dirty="0"/>
              <a:t> </a:t>
            </a:r>
            <a:r>
              <a:rPr lang="en-US" sz="2400" dirty="0" smtClean="0"/>
              <a:t>    and movement</a:t>
            </a:r>
            <a:endParaRPr lang="en-US" sz="2400" dirty="0"/>
          </a:p>
          <a:p>
            <a:r>
              <a:rPr lang="en-US" dirty="0" smtClean="0"/>
              <a:t> </a:t>
            </a:r>
            <a:endParaRPr lang="en-US" dirty="0"/>
          </a:p>
        </p:txBody>
      </p:sp>
      <p:pic>
        <p:nvPicPr>
          <p:cNvPr id="9" name="Picture 8" descr="graph-attendees.jpg"/>
          <p:cNvPicPr>
            <a:picLocks noChangeAspect="1"/>
          </p:cNvPicPr>
          <p:nvPr/>
        </p:nvPicPr>
        <p:blipFill>
          <a:blip r:embed="rId6" cstate="print"/>
          <a:stretch>
            <a:fillRect/>
          </a:stretch>
        </p:blipFill>
        <p:spPr>
          <a:xfrm>
            <a:off x="6400800" y="1143000"/>
            <a:ext cx="2221230" cy="18859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883920"/>
          </a:xfrm>
        </p:spPr>
        <p:txBody>
          <a:bodyPr/>
          <a:lstStyle/>
          <a:p>
            <a:r>
              <a:rPr lang="en-US" dirty="0" smtClean="0"/>
              <a:t>Bibliography~</a:t>
            </a:r>
            <a:endParaRPr lang="en-US" dirty="0"/>
          </a:p>
        </p:txBody>
      </p:sp>
      <p:sp>
        <p:nvSpPr>
          <p:cNvPr id="3" name="Content Placeholder 2"/>
          <p:cNvSpPr>
            <a:spLocks noGrp="1"/>
          </p:cNvSpPr>
          <p:nvPr>
            <p:ph idx="1"/>
          </p:nvPr>
        </p:nvSpPr>
        <p:spPr>
          <a:xfrm>
            <a:off x="502920" y="530352"/>
            <a:ext cx="8183880" cy="5032248"/>
          </a:xfrm>
        </p:spPr>
        <p:txBody>
          <a:bodyPr>
            <a:normAutofit/>
          </a:bodyPr>
          <a:lstStyle/>
          <a:p>
            <a:r>
              <a:rPr lang="en-US" sz="1200" dirty="0" smtClean="0"/>
              <a:t>Image: </a:t>
            </a:r>
            <a:endParaRPr lang="en-US" sz="1200" dirty="0" smtClean="0"/>
          </a:p>
          <a:p>
            <a:r>
              <a:rPr lang="en-US" sz="1200" dirty="0" smtClean="0">
                <a:hlinkClick r:id="rId2"/>
              </a:rPr>
              <a:t>http://</a:t>
            </a:r>
            <a:r>
              <a:rPr lang="en-US" sz="1200" dirty="0" smtClean="0">
                <a:hlinkClick r:id="rId2"/>
              </a:rPr>
              <a:t>upload.wikimedia.org/wikipedia/commons/e/ea/Our_Lady_of_Guadalupe.JPG</a:t>
            </a:r>
          </a:p>
          <a:p>
            <a:r>
              <a:rPr lang="en-US" sz="1200" dirty="0" smtClean="0">
                <a:hlinkClick r:id="rId2"/>
              </a:rPr>
              <a:t>http</a:t>
            </a:r>
            <a:r>
              <a:rPr lang="en-US" sz="1200" dirty="0" smtClean="0">
                <a:hlinkClick r:id="rId2"/>
              </a:rPr>
              <a:t>://</a:t>
            </a:r>
            <a:r>
              <a:rPr lang="en-US" sz="1200" dirty="0" smtClean="0">
                <a:hlinkClick r:id="rId2"/>
              </a:rPr>
              <a:t>upload.wikimedia.org/wikipedia/commons/2/2c/Virgen_de_guadalupe1.jpg</a:t>
            </a:r>
            <a:endParaRPr lang="en-US" sz="1200" dirty="0" smtClean="0"/>
          </a:p>
          <a:p>
            <a:r>
              <a:rPr lang="en-US" sz="1200" dirty="0" smtClean="0">
                <a:hlinkClick r:id="rId3"/>
              </a:rPr>
              <a:t>http</a:t>
            </a:r>
            <a:r>
              <a:rPr lang="en-US" sz="1200" dirty="0" smtClean="0">
                <a:hlinkClick r:id="rId3"/>
              </a:rPr>
              <a:t>://</a:t>
            </a:r>
            <a:r>
              <a:rPr lang="en-US" sz="1200" dirty="0" smtClean="0">
                <a:hlinkClick r:id="rId3"/>
              </a:rPr>
              <a:t>highlighthollywood.com/wp-content/uploads/2013/11/La_Virgen_De_Guadalupe_Dios_Inantzin_photo_2.jpg</a:t>
            </a:r>
            <a:endParaRPr lang="en-US" sz="1200" dirty="0" smtClean="0"/>
          </a:p>
          <a:p>
            <a:r>
              <a:rPr lang="en-US" sz="1200" dirty="0" smtClean="0">
                <a:hlinkClick r:id="rId4"/>
              </a:rPr>
              <a:t>http://</a:t>
            </a:r>
            <a:r>
              <a:rPr lang="en-US" sz="1200" dirty="0" smtClean="0">
                <a:hlinkClick r:id="rId4"/>
              </a:rPr>
              <a:t>librako.files.wordpress.com/2012/12/aparicion-virgen-de-guadalupe.jpg</a:t>
            </a:r>
            <a:endParaRPr lang="en-US" sz="1200" dirty="0" smtClean="0"/>
          </a:p>
          <a:p>
            <a:r>
              <a:rPr lang="en-US" sz="1200" dirty="0" smtClean="0">
                <a:hlinkClick r:id="rId5"/>
              </a:rPr>
              <a:t>http://</a:t>
            </a:r>
            <a:r>
              <a:rPr lang="en-US" sz="1200" dirty="0" smtClean="0">
                <a:hlinkClick r:id="rId5"/>
              </a:rPr>
              <a:t>farm8.staticflickr.com/7062/6893959451_825c54c526_z.jpg</a:t>
            </a:r>
            <a:endParaRPr lang="en-US" sz="1200" dirty="0" smtClean="0"/>
          </a:p>
          <a:p>
            <a:r>
              <a:rPr lang="en-US" sz="1200" dirty="0" smtClean="0">
                <a:hlinkClick r:id="rId6"/>
              </a:rPr>
              <a:t>http://</a:t>
            </a:r>
            <a:r>
              <a:rPr lang="en-US" sz="1200" dirty="0" smtClean="0">
                <a:hlinkClick r:id="rId6"/>
              </a:rPr>
              <a:t>imagenesdelavirgendeguadalupe.com/wp-content/uploads/2013/07/imagenes-de-la-virgen-de-guadalupe-en-mexico-5.jpg</a:t>
            </a:r>
            <a:endParaRPr lang="en-US" sz="1200" dirty="0" smtClean="0"/>
          </a:p>
          <a:p>
            <a:endParaRPr lang="en-US" sz="1200" dirty="0" smtClean="0"/>
          </a:p>
          <a:p>
            <a:r>
              <a:rPr lang="en-US" sz="1200" dirty="0" smtClean="0"/>
              <a:t>Information:</a:t>
            </a:r>
          </a:p>
          <a:p>
            <a:r>
              <a:rPr lang="en-US" sz="1200" dirty="0" smtClean="0">
                <a:hlinkClick r:id="rId7"/>
              </a:rPr>
              <a:t>http://</a:t>
            </a:r>
            <a:r>
              <a:rPr lang="en-US" sz="1200" dirty="0" smtClean="0">
                <a:hlinkClick r:id="rId7"/>
              </a:rPr>
              <a:t>www.queenoftheamericasguild.org/BriefHistoryNew.html</a:t>
            </a:r>
            <a:endParaRPr lang="en-US" sz="1200" dirty="0" smtClean="0"/>
          </a:p>
          <a:p>
            <a:r>
              <a:rPr lang="en-US" sz="1200" dirty="0" smtClean="0">
                <a:hlinkClick r:id="rId8"/>
              </a:rPr>
              <a:t>http://</a:t>
            </a:r>
            <a:r>
              <a:rPr lang="en-US" sz="1200" dirty="0" smtClean="0">
                <a:hlinkClick r:id="rId8"/>
              </a:rPr>
              <a:t>www.latintimes.com/who-virgen-de-guadalupe-brief-history-saint-so-important-mexican-culture-136817</a:t>
            </a:r>
            <a:endParaRPr lang="en-US" sz="1200" dirty="0" smtClean="0"/>
          </a:p>
          <a:p>
            <a:r>
              <a:rPr lang="en-US" sz="1200" dirty="0" smtClean="0"/>
              <a:t>Poole, Stafford.  </a:t>
            </a:r>
            <a:r>
              <a:rPr lang="en-US" sz="1200" i="1" dirty="0" smtClean="0"/>
              <a:t>Our </a:t>
            </a:r>
            <a:r>
              <a:rPr lang="en-US" sz="1200" i="1" dirty="0" smtClean="0"/>
              <a:t>Lady of Guadalupe : The Origins and Sources of a Mexican National Symbol, </a:t>
            </a:r>
            <a:r>
              <a:rPr lang="en-US" sz="1200" i="1" dirty="0" smtClean="0"/>
              <a:t>1531-1797. </a:t>
            </a:r>
            <a:r>
              <a:rPr lang="en-US" sz="1200" dirty="0" smtClean="0"/>
              <a:t>University of Arizona Press, </a:t>
            </a:r>
            <a:r>
              <a:rPr lang="en-US" sz="1200" dirty="0" smtClean="0"/>
              <a:t>1995.  Print.</a:t>
            </a:r>
          </a:p>
          <a:p>
            <a:r>
              <a:rPr lang="en-US" sz="1200" dirty="0" smtClean="0"/>
              <a:t>Poole, Stafford. "Our Lady of Guadalupe: An Ambiguous Symbol." </a:t>
            </a:r>
            <a:r>
              <a:rPr lang="en-US" sz="1200" i="1" dirty="0" smtClean="0"/>
              <a:t>Catholic Historical Review</a:t>
            </a:r>
            <a:r>
              <a:rPr lang="en-US" sz="1200" dirty="0" smtClean="0"/>
              <a:t>, 81.4 (1995): 588</a:t>
            </a:r>
            <a:r>
              <a:rPr lang="en-US" sz="1200" dirty="0" smtClean="0"/>
              <a:t>.</a:t>
            </a:r>
          </a:p>
          <a:p>
            <a:r>
              <a:rPr lang="en-US" sz="1200" dirty="0" smtClean="0"/>
              <a:t>Rodriguez, Jeanette.  </a:t>
            </a:r>
            <a:r>
              <a:rPr lang="en-US" sz="1200" i="1" dirty="0" smtClean="0"/>
              <a:t>Our </a:t>
            </a:r>
            <a:r>
              <a:rPr lang="en-US" sz="1200" i="1" dirty="0" smtClean="0"/>
              <a:t>Lady of Guadalupe</a:t>
            </a:r>
            <a:r>
              <a:rPr lang="en-US" sz="1200" dirty="0" smtClean="0"/>
              <a:t>: Faith and Empowerment among Mexican-American </a:t>
            </a:r>
            <a:r>
              <a:rPr lang="en-US" sz="1200" dirty="0" smtClean="0"/>
              <a:t>Women.  Austin, </a:t>
            </a:r>
            <a:r>
              <a:rPr lang="en-US" sz="1200" dirty="0" smtClean="0"/>
              <a:t>University of Texas Press, 1994</a:t>
            </a:r>
            <a:r>
              <a:rPr lang="en-US" sz="1200" dirty="0" smtClean="0"/>
              <a:t>.  Print.</a:t>
            </a:r>
            <a:endParaRPr lang="en-US" sz="1200" i="1"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133</TotalTime>
  <Words>1025</Words>
  <Application>Microsoft Office PowerPoint</Application>
  <PresentationFormat>On-screen Show (4:3)</PresentationFormat>
  <Paragraphs>65</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Aspect</vt:lpstr>
      <vt:lpstr>La Virgen de Guadalupe</vt:lpstr>
      <vt:lpstr>.:La Virgen de Guadalupe:.</vt:lpstr>
      <vt:lpstr>Brief History / Origin</vt:lpstr>
      <vt:lpstr>Like “5” of the same dream~</vt:lpstr>
      <vt:lpstr>Influence and Importance~</vt:lpstr>
      <vt:lpstr>Bibliography~</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Virgen de Guadalupe</dc:title>
  <dc:creator>Jenna dV</dc:creator>
  <cp:lastModifiedBy>Jenna dV</cp:lastModifiedBy>
  <cp:revision>6</cp:revision>
  <dcterms:created xsi:type="dcterms:W3CDTF">2014-02-22T04:47:37Z</dcterms:created>
  <dcterms:modified xsi:type="dcterms:W3CDTF">2014-02-22T07:01:20Z</dcterms:modified>
</cp:coreProperties>
</file>