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1"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225" autoAdjust="0"/>
  </p:normalViewPr>
  <p:slideViewPr>
    <p:cSldViewPr>
      <p:cViewPr varScale="1">
        <p:scale>
          <a:sx n="65" d="100"/>
          <a:sy n="65" d="100"/>
        </p:scale>
        <p:origin x="-172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E84125-27EB-414B-94FE-636DE1C7281F}" type="datetimeFigureOut">
              <a:rPr lang="en-US" smtClean="0"/>
              <a:t>3/28/2014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F93E69-C280-40F3-A8D9-40265603EEC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evening. For my Seminar</a:t>
            </a:r>
            <a:r>
              <a:rPr lang="en-US" baseline="0" dirty="0" smtClean="0"/>
              <a:t> 2 research presentation, I have the privilege to talk about the Mexican-American war.</a:t>
            </a:r>
            <a:endParaRPr lang="en-US" dirty="0"/>
          </a:p>
        </p:txBody>
      </p:sp>
      <p:sp>
        <p:nvSpPr>
          <p:cNvPr id="4" name="Slide Number Placeholder 3"/>
          <p:cNvSpPr>
            <a:spLocks noGrp="1"/>
          </p:cNvSpPr>
          <p:nvPr>
            <p:ph type="sldNum" sz="quarter" idx="10"/>
          </p:nvPr>
        </p:nvSpPr>
        <p:spPr/>
        <p:txBody>
          <a:bodyPr/>
          <a:lstStyle/>
          <a:p>
            <a:fld id="{C2F93E69-C280-40F3-A8D9-40265603EECE}"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this topic I shall talk about what led to the war, how the war</a:t>
            </a:r>
            <a:r>
              <a:rPr lang="en-US" baseline="0" dirty="0" smtClean="0"/>
              <a:t> was brought to an end and what had occurred from the results of this war.</a:t>
            </a:r>
            <a:endParaRPr lang="en-US" dirty="0"/>
          </a:p>
        </p:txBody>
      </p:sp>
      <p:sp>
        <p:nvSpPr>
          <p:cNvPr id="4" name="Slide Number Placeholder 3"/>
          <p:cNvSpPr>
            <a:spLocks noGrp="1"/>
          </p:cNvSpPr>
          <p:nvPr>
            <p:ph type="sldNum" sz="quarter" idx="10"/>
          </p:nvPr>
        </p:nvSpPr>
        <p:spPr/>
        <p:txBody>
          <a:bodyPr/>
          <a:lstStyle/>
          <a:p>
            <a:fld id="{C2F93E69-C280-40F3-A8D9-40265603EECE}"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beginnings of this war had begun with a term called “Manifest Destiny”. All</a:t>
            </a:r>
            <a:r>
              <a:rPr lang="en-US" baseline="0" dirty="0" smtClean="0"/>
              <a:t> this meant was the idea and action put into effect to expand one territory, </a:t>
            </a:r>
            <a:r>
              <a:rPr lang="en-US" baseline="0" dirty="0" err="1" smtClean="0"/>
              <a:t>apeaking</a:t>
            </a:r>
            <a:r>
              <a:rPr lang="en-US" baseline="0" dirty="0" smtClean="0"/>
              <a:t> about the Anglo-Saxons A.K.A US territory. This led to the desire to obtain the lands of California, Texas, Arizona and led into wanting New Mexico. The reasons that developed even more into this war was the independence sought from Texas.</a:t>
            </a:r>
          </a:p>
          <a:p>
            <a:r>
              <a:rPr lang="en-US" baseline="0" dirty="0" smtClean="0"/>
              <a:t>As specified in Mr. Gonzales’ book, it consisted of three main campaigns. This included the taking and victory over Monterrey, Buena Vista and Vera Cruz. These were all American derived, claimed by Mr. Gonzales. The movement on Monterrey occurred on September 21, 1846 with General Zachary Taylor at the reins. By the 25</a:t>
            </a:r>
            <a:r>
              <a:rPr lang="en-US" baseline="30000" dirty="0" smtClean="0"/>
              <a:t>th</a:t>
            </a:r>
            <a:r>
              <a:rPr lang="en-US" baseline="0" dirty="0" smtClean="0"/>
              <a:t> of this same month, the Mexican had retreated and gave the land to the Americans. The battle of Buena Vista had happened on February 23, 1847. This was more on an extra interval battle that led way to the main victorious battle at Vera Cruz, where General Winfield Scott had led the armies. At Buena Vista, the dispute between Gen. Taylor and General Antonio Lopez de Santa Anna went head to head. Gen. Santa Anna had lost a great deal of mean that battle in regards to the loss amount Gen. Taylor had lost. </a:t>
            </a:r>
          </a:p>
          <a:p>
            <a:r>
              <a:rPr lang="en-US" baseline="0" dirty="0" smtClean="0"/>
              <a:t>The most important conquest happened on March 28, 1847. Vera Cruz is a vital Mexican port and stronghold within Mexico, at that time.  In the end, this place was surrendered to the American forces and served as a supply base for the duration of the Mexican-American war.</a:t>
            </a:r>
            <a:endParaRPr lang="en-US" dirty="0"/>
          </a:p>
        </p:txBody>
      </p:sp>
      <p:sp>
        <p:nvSpPr>
          <p:cNvPr id="4" name="Slide Number Placeholder 3"/>
          <p:cNvSpPr>
            <a:spLocks noGrp="1"/>
          </p:cNvSpPr>
          <p:nvPr>
            <p:ph type="sldNum" sz="quarter" idx="10"/>
          </p:nvPr>
        </p:nvSpPr>
        <p:spPr/>
        <p:txBody>
          <a:bodyPr/>
          <a:lstStyle/>
          <a:p>
            <a:fld id="{C2F93E69-C280-40F3-A8D9-40265603EECE}"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was only then by the Treaty of Guadalupe Hidalgo was this war brought to a finish. It was</a:t>
            </a:r>
            <a:r>
              <a:rPr lang="en-US" baseline="0" dirty="0" smtClean="0"/>
              <a:t> signed on February 2, 1848 yet ratified by the US Senate (by votes of 38-14) on March 10, 1848. This treaty entailed that the US owned the lands that went on for Arizona, California, Texas(the Rio Grande) and the utmost Northern parts of New Mexico. However, according to Gonzales’ studies, the Mexicans were given a option to pack their things and leave more south or remain in the now American Southwest. They were given all the rights of that of the United States’ citizen, this included the free enjoyment for their freedom and success in financial or economical wealth. However, for the damage done to the Mexican ground and its people, the US paid up to $18 million , whether to compensate or for Mexican debts to the United States’ citizens. Either way…this all seemed like nothing more than blood money due to some studies stating that the war had cost US over $100 million and one to many lives lost for the gain of land.</a:t>
            </a:r>
            <a:endParaRPr lang="en-US" dirty="0"/>
          </a:p>
        </p:txBody>
      </p:sp>
      <p:sp>
        <p:nvSpPr>
          <p:cNvPr id="4" name="Slide Number Placeholder 3"/>
          <p:cNvSpPr>
            <a:spLocks noGrp="1"/>
          </p:cNvSpPr>
          <p:nvPr>
            <p:ph type="sldNum" sz="quarter" idx="10"/>
          </p:nvPr>
        </p:nvSpPr>
        <p:spPr/>
        <p:txBody>
          <a:bodyPr/>
          <a:lstStyle/>
          <a:p>
            <a:fld id="{C2F93E69-C280-40F3-A8D9-40265603EECE}"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it is analyzed</a:t>
            </a:r>
            <a:r>
              <a:rPr lang="en-US" baseline="0" dirty="0" smtClean="0"/>
              <a:t> that Mexico lost so much land and freedom through this war. Many argue that the treaty played more of a tool to dictate peace rather than come to terms on an understanding of equalized peace where lives did not have to be lost or taken. In regards to life, The US lost up to 13,780 lives, while the Mexicans lost up to 25,000 lives and 2/3 of their land.</a:t>
            </a:r>
          </a:p>
          <a:p>
            <a:r>
              <a:rPr lang="en-US" baseline="0" dirty="0" smtClean="0"/>
              <a:t>As for today, there may even still be racial distance and domination between such cultures and its people. A question rises to when opportunity presents itself to gain what does not belong yet must be obtained, how much “more” can we afford to lose until the object is belonging to just one?</a:t>
            </a:r>
            <a:endParaRPr lang="en-US" dirty="0"/>
          </a:p>
        </p:txBody>
      </p:sp>
      <p:sp>
        <p:nvSpPr>
          <p:cNvPr id="4" name="Slide Number Placeholder 3"/>
          <p:cNvSpPr>
            <a:spLocks noGrp="1"/>
          </p:cNvSpPr>
          <p:nvPr>
            <p:ph type="sldNum" sz="quarter" idx="10"/>
          </p:nvPr>
        </p:nvSpPr>
        <p:spPr/>
        <p:txBody>
          <a:bodyPr/>
          <a:lstStyle/>
          <a:p>
            <a:fld id="{C2F93E69-C280-40F3-A8D9-40265603EECE}"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B7269FD-7BD0-4726-B1F4-B6C8059813D8}" type="datetimeFigureOut">
              <a:rPr lang="en-US" smtClean="0"/>
              <a:t>3/28/2014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891C21A-7583-4EE3-8321-46BAB091366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7269FD-7BD0-4726-B1F4-B6C8059813D8}" type="datetimeFigureOut">
              <a:rPr lang="en-US" smtClean="0"/>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C21A-7583-4EE3-8321-46BAB09136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7269FD-7BD0-4726-B1F4-B6C8059813D8}" type="datetimeFigureOut">
              <a:rPr lang="en-US" smtClean="0"/>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C21A-7583-4EE3-8321-46BAB09136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7269FD-7BD0-4726-B1F4-B6C8059813D8}" type="datetimeFigureOut">
              <a:rPr lang="en-US" smtClean="0"/>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1C21A-7583-4EE3-8321-46BAB09136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7269FD-7BD0-4726-B1F4-B6C8059813D8}" type="datetimeFigureOut">
              <a:rPr lang="en-US" smtClean="0"/>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891C21A-7583-4EE3-8321-46BAB091366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7269FD-7BD0-4726-B1F4-B6C8059813D8}" type="datetimeFigureOut">
              <a:rPr lang="en-US" smtClean="0"/>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1C21A-7583-4EE3-8321-46BAB09136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7269FD-7BD0-4726-B1F4-B6C8059813D8}" type="datetimeFigureOut">
              <a:rPr lang="en-US" smtClean="0"/>
              <a:t>3/28/2014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1C21A-7583-4EE3-8321-46BAB09136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7269FD-7BD0-4726-B1F4-B6C8059813D8}" type="datetimeFigureOut">
              <a:rPr lang="en-US" smtClean="0"/>
              <a:t>3/28/2014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1C21A-7583-4EE3-8321-46BAB09136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269FD-7BD0-4726-B1F4-B6C8059813D8}" type="datetimeFigureOut">
              <a:rPr lang="en-US" smtClean="0"/>
              <a:t>3/28/2014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1C21A-7583-4EE3-8321-46BAB09136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7269FD-7BD0-4726-B1F4-B6C8059813D8}" type="datetimeFigureOut">
              <a:rPr lang="en-US" smtClean="0"/>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1C21A-7583-4EE3-8321-46BAB09136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7269FD-7BD0-4726-B1F4-B6C8059813D8}" type="datetimeFigureOut">
              <a:rPr lang="en-US" smtClean="0"/>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1C21A-7583-4EE3-8321-46BAB09136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B7269FD-7BD0-4726-B1F4-B6C8059813D8}" type="datetimeFigureOut">
              <a:rPr lang="en-US" smtClean="0"/>
              <a:t>3/28/2014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891C21A-7583-4EE3-8321-46BAB091366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Mexican-American War</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Jenna de </a:t>
            </a:r>
            <a:r>
              <a:rPr lang="en-US" dirty="0" err="1" smtClean="0"/>
              <a:t>Vries</a:t>
            </a:r>
            <a:endParaRPr lang="en-US" dirty="0" smtClean="0"/>
          </a:p>
          <a:p>
            <a:r>
              <a:rPr lang="en-US" dirty="0" smtClean="0"/>
              <a:t>Mini Research </a:t>
            </a:r>
            <a:r>
              <a:rPr lang="en-US" dirty="0" smtClean="0"/>
              <a:t>Assignment_SEM2</a:t>
            </a:r>
            <a:endParaRPr lang="en-US" dirty="0" smtClean="0"/>
          </a:p>
          <a:p>
            <a:r>
              <a:rPr lang="en-US" dirty="0" smtClean="0"/>
              <a:t>SPAN 308-90</a:t>
            </a:r>
          </a:p>
          <a:p>
            <a:r>
              <a:rPr lang="en-US" dirty="0" smtClean="0"/>
              <a:t>CSUMB</a:t>
            </a:r>
          </a:p>
          <a:p>
            <a:r>
              <a:rPr lang="en-US" dirty="0" smtClean="0"/>
              <a:t>Mr. Adrian Andrade</a:t>
            </a:r>
          </a:p>
          <a:p>
            <a:r>
              <a:rPr lang="en-US" dirty="0" smtClean="0"/>
              <a:t>Spring 2014</a:t>
            </a:r>
          </a:p>
          <a:p>
            <a:r>
              <a:rPr lang="en-US" dirty="0" smtClean="0"/>
              <a:t>February </a:t>
            </a:r>
            <a:r>
              <a:rPr lang="en-US" dirty="0" smtClean="0"/>
              <a:t>28</a:t>
            </a:r>
            <a:r>
              <a:rPr lang="en-US" baseline="30000" dirty="0" smtClean="0"/>
              <a:t>th</a:t>
            </a:r>
            <a:r>
              <a:rPr lang="en-US" dirty="0" smtClean="0"/>
              <a:t>, </a:t>
            </a:r>
            <a:r>
              <a:rPr lang="en-US" dirty="0" smtClean="0"/>
              <a:t>2014</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3600" dirty="0" smtClean="0"/>
              <a:t>The Beginnings of the War of 1847</a:t>
            </a:r>
          </a:p>
          <a:p>
            <a:r>
              <a:rPr lang="en-US" sz="3600" dirty="0" smtClean="0"/>
              <a:t>The Treaty of Guadalupe Hidalgo</a:t>
            </a:r>
          </a:p>
          <a:p>
            <a:r>
              <a:rPr lang="en-US" sz="3600" dirty="0" smtClean="0"/>
              <a:t>The Repercussion </a:t>
            </a:r>
            <a:endParaRPr lang="en-US" sz="3600" dirty="0"/>
          </a:p>
        </p:txBody>
      </p:sp>
      <p:pic>
        <p:nvPicPr>
          <p:cNvPr id="4" name="Picture 3" descr="Cerro-Gordo.jpg"/>
          <p:cNvPicPr>
            <a:picLocks noChangeAspect="1"/>
          </p:cNvPicPr>
          <p:nvPr/>
        </p:nvPicPr>
        <p:blipFill>
          <a:blip r:embed="rId3" cstate="print"/>
          <a:stretch>
            <a:fillRect/>
          </a:stretch>
        </p:blipFill>
        <p:spPr>
          <a:xfrm>
            <a:off x="4495800" y="3723108"/>
            <a:ext cx="4386072" cy="287276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B.W. 1846-1848</a:t>
            </a:r>
            <a:endParaRPr lang="en-US" dirty="0"/>
          </a:p>
        </p:txBody>
      </p:sp>
      <p:sp>
        <p:nvSpPr>
          <p:cNvPr id="3" name="Content Placeholder 2"/>
          <p:cNvSpPr>
            <a:spLocks noGrp="1"/>
          </p:cNvSpPr>
          <p:nvPr>
            <p:ph idx="1"/>
          </p:nvPr>
        </p:nvSpPr>
        <p:spPr/>
        <p:txBody>
          <a:bodyPr/>
          <a:lstStyle/>
          <a:p>
            <a:r>
              <a:rPr lang="en-US" dirty="0" smtClean="0"/>
              <a:t>Manifest Destiny</a:t>
            </a:r>
          </a:p>
          <a:p>
            <a:r>
              <a:rPr lang="en-US" dirty="0" smtClean="0"/>
              <a:t>Two main reasons:</a:t>
            </a:r>
          </a:p>
          <a:p>
            <a:pPr lvl="1"/>
            <a:r>
              <a:rPr lang="en-US" dirty="0" smtClean="0"/>
              <a:t>Expansion into neighbors territory</a:t>
            </a:r>
          </a:p>
          <a:p>
            <a:pPr lvl="1"/>
            <a:r>
              <a:rPr lang="en-US" dirty="0" smtClean="0"/>
              <a:t>Independence of Texas/Annexation</a:t>
            </a:r>
          </a:p>
          <a:p>
            <a:r>
              <a:rPr lang="en-US" dirty="0" smtClean="0"/>
              <a:t>Battle campaigns(highlight): </a:t>
            </a:r>
          </a:p>
          <a:p>
            <a:pPr lvl="1"/>
            <a:r>
              <a:rPr lang="en-US" dirty="0" smtClean="0"/>
              <a:t>The Battle of Monterrey</a:t>
            </a:r>
          </a:p>
          <a:p>
            <a:pPr lvl="1"/>
            <a:r>
              <a:rPr lang="en-US" dirty="0" smtClean="0"/>
              <a:t>The Battle of Buena Vista</a:t>
            </a:r>
          </a:p>
          <a:p>
            <a:pPr lvl="1"/>
            <a:r>
              <a:rPr lang="en-US" dirty="0" smtClean="0"/>
              <a:t>The Victory of Vera Cruz</a:t>
            </a:r>
          </a:p>
        </p:txBody>
      </p:sp>
      <p:pic>
        <p:nvPicPr>
          <p:cNvPr id="4" name="Picture 3" descr="MAWCOV.jpg"/>
          <p:cNvPicPr>
            <a:picLocks noChangeAspect="1"/>
          </p:cNvPicPr>
          <p:nvPr/>
        </p:nvPicPr>
        <p:blipFill>
          <a:blip r:embed="rId3" cstate="print"/>
          <a:stretch>
            <a:fillRect/>
          </a:stretch>
        </p:blipFill>
        <p:spPr>
          <a:xfrm>
            <a:off x="5791200" y="3506470"/>
            <a:ext cx="3116013" cy="31419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Treaty of Guadalupe Hidalgo </a:t>
            </a:r>
            <a:endParaRPr lang="en-US" dirty="0"/>
          </a:p>
        </p:txBody>
      </p:sp>
      <p:sp>
        <p:nvSpPr>
          <p:cNvPr id="3" name="Content Placeholder 2"/>
          <p:cNvSpPr>
            <a:spLocks noGrp="1"/>
          </p:cNvSpPr>
          <p:nvPr>
            <p:ph idx="1"/>
          </p:nvPr>
        </p:nvSpPr>
        <p:spPr/>
        <p:txBody>
          <a:bodyPr/>
          <a:lstStyle/>
          <a:p>
            <a:r>
              <a:rPr lang="en-US" sz="3200" dirty="0" smtClean="0"/>
              <a:t>The Purpose and Results</a:t>
            </a:r>
          </a:p>
          <a:p>
            <a:pPr lvl="1"/>
            <a:r>
              <a:rPr lang="en-US" sz="2800" dirty="0" smtClean="0"/>
              <a:t>The treaty that so-called </a:t>
            </a:r>
          </a:p>
          <a:p>
            <a:pPr lvl="1">
              <a:buNone/>
            </a:pPr>
            <a:r>
              <a:rPr lang="en-US" sz="2800" dirty="0" smtClean="0"/>
              <a:t>	</a:t>
            </a:r>
            <a:r>
              <a:rPr lang="en-US" sz="2800" dirty="0" smtClean="0"/>
              <a:t>	ended the war</a:t>
            </a:r>
          </a:p>
          <a:p>
            <a:pPr lvl="1"/>
            <a:r>
              <a:rPr lang="en-US" sz="2800" dirty="0" smtClean="0"/>
              <a:t>“End of Deal” compensations</a:t>
            </a:r>
          </a:p>
          <a:p>
            <a:pPr lvl="2"/>
            <a:r>
              <a:rPr lang="en-US" sz="2400" dirty="0" smtClean="0"/>
              <a:t>Annexation of northern parts of </a:t>
            </a:r>
          </a:p>
          <a:p>
            <a:pPr lvl="2">
              <a:buNone/>
            </a:pPr>
            <a:r>
              <a:rPr lang="en-US" sz="2400" dirty="0" smtClean="0"/>
              <a:t>	</a:t>
            </a:r>
            <a:r>
              <a:rPr lang="en-US" sz="2400" dirty="0" smtClean="0"/>
              <a:t>Mexico</a:t>
            </a:r>
          </a:p>
          <a:p>
            <a:pPr lvl="2"/>
            <a:r>
              <a:rPr lang="en-US" sz="2400" dirty="0" smtClean="0"/>
              <a:t>“Blood” money</a:t>
            </a:r>
          </a:p>
          <a:p>
            <a:pPr lvl="2"/>
            <a:endParaRPr lang="en-US" dirty="0" smtClean="0"/>
          </a:p>
          <a:p>
            <a:endParaRPr lang="en-US" dirty="0"/>
          </a:p>
        </p:txBody>
      </p:sp>
      <p:pic>
        <p:nvPicPr>
          <p:cNvPr id="4" name="Picture 3" descr="treatyofguad.jpg"/>
          <p:cNvPicPr>
            <a:picLocks noChangeAspect="1"/>
          </p:cNvPicPr>
          <p:nvPr/>
        </p:nvPicPr>
        <p:blipFill>
          <a:blip r:embed="rId3" cstate="print"/>
          <a:stretch>
            <a:fillRect/>
          </a:stretch>
        </p:blipFill>
        <p:spPr>
          <a:xfrm>
            <a:off x="6172200" y="2209800"/>
            <a:ext cx="2777439" cy="4419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Reprocussion</a:t>
            </a:r>
            <a:r>
              <a:rPr lang="en-US" dirty="0" smtClean="0"/>
              <a:t> </a:t>
            </a:r>
            <a:endParaRPr lang="en-US" dirty="0"/>
          </a:p>
        </p:txBody>
      </p:sp>
      <p:sp>
        <p:nvSpPr>
          <p:cNvPr id="3" name="Content Placeholder 2"/>
          <p:cNvSpPr>
            <a:spLocks noGrp="1"/>
          </p:cNvSpPr>
          <p:nvPr>
            <p:ph idx="1"/>
          </p:nvPr>
        </p:nvSpPr>
        <p:spPr/>
        <p:txBody>
          <a:bodyPr/>
          <a:lstStyle/>
          <a:p>
            <a:r>
              <a:rPr lang="en-US" dirty="0" smtClean="0"/>
              <a:t>Loss of land</a:t>
            </a:r>
          </a:p>
          <a:p>
            <a:r>
              <a:rPr lang="en-US" dirty="0" smtClean="0"/>
              <a:t>Loss of “freedom”- dictated peace</a:t>
            </a:r>
          </a:p>
          <a:p>
            <a:r>
              <a:rPr lang="en-US" dirty="0" smtClean="0"/>
              <a:t>Statistics of death, on each side</a:t>
            </a:r>
          </a:p>
          <a:p>
            <a:pPr lvl="1"/>
            <a:r>
              <a:rPr lang="en-US" dirty="0" smtClean="0"/>
              <a:t>US casualties</a:t>
            </a:r>
          </a:p>
          <a:p>
            <a:pPr lvl="1"/>
            <a:r>
              <a:rPr lang="en-US" dirty="0" smtClean="0"/>
              <a:t>Mexican casualties</a:t>
            </a:r>
          </a:p>
        </p:txBody>
      </p:sp>
      <p:pic>
        <p:nvPicPr>
          <p:cNvPr id="4" name="Picture 3" descr="gofd_deVries.jpg"/>
          <p:cNvPicPr>
            <a:picLocks noChangeAspect="1"/>
          </p:cNvPicPr>
          <p:nvPr/>
        </p:nvPicPr>
        <p:blipFill>
          <a:blip r:embed="rId3" cstate="print"/>
          <a:stretch>
            <a:fillRect/>
          </a:stretch>
        </p:blipFill>
        <p:spPr>
          <a:xfrm>
            <a:off x="4191000" y="3124200"/>
            <a:ext cx="4572000" cy="356190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000" dirty="0" smtClean="0"/>
              <a:t>Images</a:t>
            </a:r>
          </a:p>
          <a:p>
            <a:pPr lvl="1"/>
            <a:r>
              <a:rPr lang="en-US" sz="1800" dirty="0" smtClean="0"/>
              <a:t>www.nps.gov</a:t>
            </a:r>
          </a:p>
          <a:p>
            <a:pPr lvl="1"/>
            <a:r>
              <a:rPr lang="en-US" sz="1800" dirty="0" smtClean="0"/>
              <a:t>www.hpssims.com</a:t>
            </a:r>
          </a:p>
          <a:p>
            <a:pPr lvl="1"/>
            <a:r>
              <a:rPr lang="en-US" sz="1800" dirty="0" smtClean="0"/>
              <a:t>www.loc.gov</a:t>
            </a:r>
            <a:r>
              <a:rPr lang="en-US" sz="1800" dirty="0" smtClean="0"/>
              <a:t> </a:t>
            </a:r>
            <a:endParaRPr lang="en-US" sz="1800" dirty="0" smtClean="0"/>
          </a:p>
          <a:p>
            <a:pPr lvl="1"/>
            <a:r>
              <a:rPr lang="en-US" sz="1800" smtClean="0"/>
              <a:t>Graph made by self - http</a:t>
            </a:r>
            <a:r>
              <a:rPr lang="en-US" sz="1800" smtClean="0"/>
              <a:t>://</a:t>
            </a:r>
            <a:r>
              <a:rPr lang="en-US" sz="1800" smtClean="0"/>
              <a:t>nces.ed.gov/NCESKIDS/createagraph/default.aspx </a:t>
            </a:r>
            <a:endParaRPr lang="en-US" sz="1800" dirty="0" smtClean="0"/>
          </a:p>
          <a:p>
            <a:r>
              <a:rPr lang="en-US" sz="2000" dirty="0" smtClean="0"/>
              <a:t>Links/Resources</a:t>
            </a:r>
          </a:p>
          <a:p>
            <a:pPr lvl="1"/>
            <a:r>
              <a:rPr lang="en-US" sz="1600" dirty="0" smtClean="0"/>
              <a:t>http://</a:t>
            </a:r>
            <a:r>
              <a:rPr lang="en-US" sz="1600" dirty="0" smtClean="0"/>
              <a:t>www.history.com/topics/mexican-american-war</a:t>
            </a:r>
            <a:r>
              <a:rPr lang="en-US" sz="1600" dirty="0" smtClean="0"/>
              <a:t> </a:t>
            </a:r>
            <a:endParaRPr lang="en-US" sz="1600" dirty="0" smtClean="0"/>
          </a:p>
          <a:p>
            <a:pPr lvl="1"/>
            <a:r>
              <a:rPr lang="en-US" sz="1600" dirty="0" smtClean="0"/>
              <a:t>http://www.pbs.org/kera/usmexicanwar/aftermath</a:t>
            </a:r>
            <a:r>
              <a:rPr lang="en-US" sz="1600" dirty="0" smtClean="0"/>
              <a:t>/ </a:t>
            </a:r>
          </a:p>
          <a:p>
            <a:pPr lvl="1"/>
            <a:r>
              <a:rPr lang="en-US" sz="1600" dirty="0" smtClean="0"/>
              <a:t>http://www.historyguy.com/Mexican-American_War.html#.</a:t>
            </a:r>
            <a:r>
              <a:rPr lang="en-US" sz="1600" dirty="0" smtClean="0"/>
              <a:t>UzZB6IXLKpo </a:t>
            </a:r>
          </a:p>
          <a:p>
            <a:pPr lvl="1"/>
            <a:r>
              <a:rPr lang="en-US" sz="1600" dirty="0" smtClean="0"/>
              <a:t>Gonzales, Manuel G. </a:t>
            </a:r>
            <a:r>
              <a:rPr lang="en-US" sz="1600" i="1" dirty="0" err="1" smtClean="0"/>
              <a:t>Mexicanos</a:t>
            </a:r>
            <a:r>
              <a:rPr lang="en-US" sz="1600" i="1" dirty="0" smtClean="0"/>
              <a:t>: A History of Mexicans in the United States</a:t>
            </a:r>
            <a:r>
              <a:rPr lang="en-US" sz="1600" dirty="0" smtClean="0"/>
              <a:t>. Bloomington: Indiana UP, 1999. Print</a:t>
            </a:r>
            <a:r>
              <a:rPr lang="en-US" sz="1600" dirty="0" smtClean="0"/>
              <a:t>.</a:t>
            </a:r>
          </a:p>
          <a:p>
            <a:pPr lvl="1"/>
            <a:endParaRPr lang="en-US" sz="16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TotalTime>
  <Words>861</Words>
  <Application>Microsoft Office PowerPoint</Application>
  <PresentationFormat>On-screen Show (4:3)</PresentationFormat>
  <Paragraphs>59</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The Mexican-American War</vt:lpstr>
      <vt:lpstr>Introduction</vt:lpstr>
      <vt:lpstr>The B.W. 1846-1848</vt:lpstr>
      <vt:lpstr>The Treaty of Guadalupe Hidalgo </vt:lpstr>
      <vt:lpstr>The Reprocussion </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Mexican-American War</dc:title>
  <dc:creator>Jenna dV</dc:creator>
  <cp:lastModifiedBy>Jenna dV</cp:lastModifiedBy>
  <cp:revision>3</cp:revision>
  <dcterms:created xsi:type="dcterms:W3CDTF">2014-03-29T03:43:49Z</dcterms:created>
  <dcterms:modified xsi:type="dcterms:W3CDTF">2014-03-29T05:19:13Z</dcterms:modified>
</cp:coreProperties>
</file>